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21"/>
  </p:notesMasterIdLst>
  <p:handoutMasterIdLst>
    <p:handoutMasterId r:id="rId22"/>
  </p:handoutMasterIdLst>
  <p:sldIdLst>
    <p:sldId id="258" r:id="rId4"/>
    <p:sldId id="271" r:id="rId5"/>
    <p:sldId id="272" r:id="rId6"/>
    <p:sldId id="273" r:id="rId7"/>
    <p:sldId id="274" r:id="rId8"/>
    <p:sldId id="275" r:id="rId9"/>
    <p:sldId id="286" r:id="rId10"/>
    <p:sldId id="260" r:id="rId11"/>
    <p:sldId id="276" r:id="rId12"/>
    <p:sldId id="277" r:id="rId13"/>
    <p:sldId id="278" r:id="rId14"/>
    <p:sldId id="280" r:id="rId15"/>
    <p:sldId id="281" r:id="rId16"/>
    <p:sldId id="283" r:id="rId17"/>
    <p:sldId id="282" r:id="rId18"/>
    <p:sldId id="287" r:id="rId19"/>
    <p:sldId id="285" r:id="rId20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5BA"/>
    <a:srgbClr val="000000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85" autoAdjust="0"/>
  </p:normalViewPr>
  <p:slideViewPr>
    <p:cSldViewPr>
      <p:cViewPr varScale="1">
        <p:scale>
          <a:sx n="72" d="100"/>
          <a:sy n="72" d="100"/>
        </p:scale>
        <p:origin x="-75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090" y="-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r">
              <a:defRPr sz="1200"/>
            </a:lvl1pPr>
          </a:lstStyle>
          <a:p>
            <a:fld id="{213B406B-9D0B-473A-819A-9AB78EECDD8E}" type="datetimeFigureOut">
              <a:rPr lang="ru-RU" smtClean="0"/>
              <a:t>12.02.25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r">
              <a:defRPr sz="1200"/>
            </a:lvl1pPr>
          </a:lstStyle>
          <a:p>
            <a:fld id="{F74AC6F5-D58F-46EC-91EE-4DB1423D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89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/>
          <a:lstStyle>
            <a:lvl1pPr algn="r">
              <a:defRPr sz="1200"/>
            </a:lvl1pPr>
          </a:lstStyle>
          <a:p>
            <a:fld id="{40ECD939-A1D8-4842-B06F-E19C0A9BC2BF}" type="datetimeFigureOut">
              <a:rPr lang="ru-RU" smtClean="0"/>
              <a:t>12.02.25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3" tIns="45922" rIns="91843" bIns="459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843" tIns="45922" rIns="91843" bIns="459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6" cy="497046"/>
          </a:xfrm>
          <a:prstGeom prst="rect">
            <a:avLst/>
          </a:prstGeom>
        </p:spPr>
        <p:txBody>
          <a:bodyPr vert="horz" lIns="91843" tIns="45922" rIns="91843" bIns="45922" rtlCol="0" anchor="b"/>
          <a:lstStyle>
            <a:lvl1pPr algn="r">
              <a:defRPr sz="1200"/>
            </a:lvl1pPr>
          </a:lstStyle>
          <a:p>
            <a:fld id="{18578D45-228B-42E8-98A0-1AB3CDF94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2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562" y="4723252"/>
            <a:ext cx="5447667" cy="4472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5982" y="9441734"/>
            <a:ext cx="2951217" cy="4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6223" indent="-287009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8034" indent="-22960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7248" indent="-22960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66461" indent="-229607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25675" indent="-229607" defTabSz="89610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84889" indent="-229607" defTabSz="89610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44102" indent="-229607" defTabSz="89610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03316" indent="-229607" defTabSz="89610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90723E0-C3C4-4950-8762-5A5C30253696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73638" cy="3729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5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7" tIns="45774" rIns="91547" bIns="45774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881" y="4721940"/>
            <a:ext cx="5447030" cy="447341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6739" y="9442154"/>
            <a:ext cx="2950476" cy="497046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1" rIns="91539" bIns="45771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6950-60EE-4417-A51F-2EC74899C4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07CB-39B2-4F8A-96EF-11F633997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4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55EC-67AF-446A-B470-9BB981C2E5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7796-5F1A-404A-8747-F03FD50E8E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54D8C-6950-4958-AA2D-5F831D86D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ADF40-8B9E-4A98-8A5F-9BFC7C1268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784E-5903-4410-B1A9-3282C642E0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8691-848E-41F7-B50D-67452BA65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57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1651-8F89-4B31-BB39-50DDE668CB1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6C76-CEAA-4772-A745-AB8BEDE83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75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8E87-A3F9-4B57-887B-8404CCB1AF1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206C-5B04-461C-B3E6-12A78AB4B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14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D2CC-370C-4A6A-8C71-450810847A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DC54-AAFC-490B-9628-BEB9A8C77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55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5AAB-02BF-41EB-8ADF-B94BB93EAA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0411-EC25-454F-A358-5824C49F8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15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926B-09FE-4ADE-BB93-EE9055D032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21D7-F880-4467-9C63-301AEA145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24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4F46-E9B2-4FEA-825D-B5363321E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6FFA-ED5C-4DAD-B941-DB645F1D2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50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22E4-8997-4A9D-861A-32944304A4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B888-2BE2-4B35-A26E-9D7F8DFA1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73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5021-3586-4529-9BCD-1AC33F32D65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5EEC-BF98-4A8E-B1C4-20EFC4CCC2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D0B4-72B5-4AD3-8BB6-963A4452B45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368C-00C3-4411-A845-F63BD3CBE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59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00FF-169A-4973-A13D-37DA568BB5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2429-FE35-4A1E-A82C-AF01E4BA1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90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ADB6-06FA-46C2-8541-B7CA56AB8A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FE9B-4EA9-458D-801B-934E848AB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292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784E-5903-4410-B1A9-3282C642E0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8691-848E-41F7-B50D-67452BA65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018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1651-8F89-4B31-BB39-50DDE668CB1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6C76-CEAA-4772-A745-AB8BEDE83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412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8E87-A3F9-4B57-887B-8404CCB1AF1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206C-5B04-461C-B3E6-12A78AB4B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334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D2CC-370C-4A6A-8C71-450810847A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DC54-AAFC-490B-9628-BEB9A8C77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173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5AAB-02BF-41EB-8ADF-B94BB93EAA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0411-EC25-454F-A358-5824C49F8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03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926B-09FE-4ADE-BB93-EE9055D032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21D7-F880-4467-9C63-301AEA145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726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4F46-E9B2-4FEA-825D-B5363321E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6FFA-ED5C-4DAD-B941-DB645F1D2F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01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15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F0D0-5F14-4BF9-89B4-807960F9B4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A3A6-D2F4-4916-97FA-FE3113638B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27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22E4-8997-4A9D-861A-32944304A42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B888-2BE2-4B35-A26E-9D7F8DFA1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91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D0B4-72B5-4AD3-8BB6-963A4452B45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368C-00C3-4411-A845-F63BD3CBE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911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00FF-169A-4973-A13D-37DA568BB5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2429-FE35-4A1E-A82C-AF01E4BA1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8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ADB6-06FA-46C2-8541-B7CA56AB8A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FE9B-4EA9-458D-801B-934E848AB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11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F946-1D84-45E5-9485-0D6A6E70F7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2EB1-C2EA-4BE2-87CC-B4C7A290B3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EC37-B114-4690-AF82-B805D7B23D5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4140-83FD-4D4B-9988-79AC61CE14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057-6702-4E35-8568-2506CAE4728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0686-8D99-4ACC-8A56-D8005C90A9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17BD-09F4-4B68-8A9E-F4923A6C71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4DF1-0C38-4EDB-87B9-9BB3709266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0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02DF-020C-498F-BF02-456A69EEE8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0123-1979-4085-9E6A-3628D34FA8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4F2B-813C-431B-82A1-90E26F177D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6C71-451A-4FFD-A813-7D238D1C3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54D8C-6950-4958-AA2D-5F831D86DA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ADF40-8B9E-4A98-8A5F-9BFC7C12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E5946-FDE4-4CC8-ABEA-3D2913916A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EDA43A28-01F4-4ECE-B71C-A74A85E1D9B8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1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E5946-FDE4-4CC8-ABEA-3D2913916A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fld id="{EDA43A28-01F4-4ECE-B71C-A74A85E1D9B8}" type="slidenum">
              <a:rPr lang="ru-RU" altLang="ru-RU"/>
              <a:pPr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84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40" y="4221098"/>
            <a:ext cx="8748465" cy="1331987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ИНЦИДЕНТЫ </a:t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ПРИ ЭКСПЛУАТАЦИИ ТЕПЛОВЫХ СЕТЕЙ </a:t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НА ОПАСНЫХ ПРОИЗВОДСТВЕННЫХ ОБЪЕКТАХ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612780" y="5865815"/>
            <a:ext cx="3628374" cy="4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100" dirty="0" smtClean="0">
              <a:solidFill>
                <a:prstClr val="white"/>
              </a:solidFill>
              <a:latin typeface="Lato" pitchFamily="34" charset="0"/>
              <a:cs typeface="Lato" pitchFamily="34" charset="0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prstClr val="white"/>
                </a:solidFill>
                <a:latin typeface="Lato" pitchFamily="34" charset="0"/>
                <a:cs typeface="Lato" pitchFamily="34" charset="0"/>
              </a:rPr>
              <a:t>ДОКЛАДЧИК: СЕМЕНОВСКИЙ ПАВЕЛ АНДРЕЕВИЧ</a:t>
            </a:r>
            <a:endParaRPr lang="ru-RU" altLang="ru-RU" sz="1100" b="1" dirty="0">
              <a:solidFill>
                <a:prstClr val="white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2052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34" y="800110"/>
            <a:ext cx="287948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647061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indent="44831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Техническое </a:t>
            </a:r>
            <a:r>
              <a:rPr lang="ru-RU" dirty="0">
                <a:solidFill>
                  <a:srgbClr val="000000"/>
                </a:solidFill>
              </a:rPr>
              <a:t>расследование причин инцидентов на опасных производственных объектах, их учет и анализ регламентируются документами, утвержденными организацией, эксплуатирующей объект.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</a:t>
            </a: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Для </a:t>
            </a:r>
            <a:r>
              <a:rPr lang="ru-RU" dirty="0">
                <a:solidFill>
                  <a:srgbClr val="000000"/>
                </a:solidFill>
              </a:rPr>
              <a:t>технического расследования причин инцидентов внутренним распорядительным актом руководителя организации, эксплуатирующей объект, создается комиссия. Комиссия должна состоять из нечетного количества членов. Количество членов комиссии не должно быть менее чем три человека.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/>
              <a:t>	</a:t>
            </a:r>
            <a:endParaRPr lang="ru-RU" sz="1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59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68249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Результаты </a:t>
            </a:r>
            <a:r>
              <a:rPr lang="ru-RU" dirty="0">
                <a:solidFill>
                  <a:srgbClr val="000000"/>
                </a:solidFill>
              </a:rPr>
              <a:t>работы по установлению причин инцидента оформляются внутренним распорядительным актом организации, эксплуатирующей объект. Акт должен содержать информацию о дате и месте инцидента, его причинах и обстоятельствах, сведения о лицах, ответственных за указанный инцидент, о разработанных мероприятиях по предупреждению аналогичных инцидентов, принятых мерах по ликвидации инцидента, продолжительности простоя и материальном ущербе, в том числе о вреде, нанесенном окружающей среде,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а </a:t>
            </a:r>
            <a:r>
              <a:rPr lang="ru-RU" dirty="0">
                <a:solidFill>
                  <a:srgbClr val="000000"/>
                </a:solidFill>
              </a:rPr>
              <a:t>также о мерах по устранению причин инцидента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Учет </a:t>
            </a:r>
            <a:r>
              <a:rPr lang="ru-RU" dirty="0">
                <a:solidFill>
                  <a:srgbClr val="000000"/>
                </a:solidFill>
              </a:rPr>
              <a:t>инцидентов на ОПО ведется в журнале учета инцидентов, произошедших на ОПО, в котором регистрируются дата и место инцидента, его характеристики и причины возникновения, продолжительность простоя, экономический ущерб (в том числе вред, нанесенный окружающей среде), мероприятия по устранению причин инцидента и делается отметка об их выполнении.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/>
              <a:t>	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98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04731"/>
            <a:ext cx="807236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/>
              <a:t>	</a:t>
            </a:r>
            <a:r>
              <a:rPr lang="ru-RU" dirty="0">
                <a:solidFill>
                  <a:srgbClr val="000000"/>
                </a:solidFill>
              </a:rPr>
              <a:t>Инциденты сопровождаются вытеканием горячей воды на поверхность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результате периодически страдают граждане, оказавшиеся вблизи зон разлива горячей воды.</a:t>
            </a:r>
            <a:endParaRPr lang="ru-RU" sz="1200" dirty="0">
              <a:latin typeface="Times New Roman"/>
              <a:ea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33280"/>
            <a:ext cx="565785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8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4" y="137006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/>
              <a:t>	</a:t>
            </a:r>
            <a:endParaRPr lang="en-US" dirty="0" smtClean="0"/>
          </a:p>
          <a:p>
            <a:pPr indent="448310"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Резонансные </a:t>
            </a:r>
            <a:r>
              <a:rPr lang="ru-RU" dirty="0">
                <a:solidFill>
                  <a:srgbClr val="000000"/>
                </a:solidFill>
              </a:rPr>
              <a:t>случаи освещаются в средствах массовой информации.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Так</a:t>
            </a:r>
            <a:r>
              <a:rPr lang="ru-RU" dirty="0">
                <a:solidFill>
                  <a:srgbClr val="000000"/>
                </a:solidFill>
              </a:rPr>
              <a:t>, в 2023 году резонансным случаем, широко освещенным в средствах массовой информации, был инцидент, произошедший в результате разлива горячей воды на Дровяной улице Санкт-Петербурга, в результате которого пострадали, в том числе сотрудники МЧС.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В 2019 </a:t>
            </a:r>
            <a:r>
              <a:rPr lang="ru-RU" dirty="0" smtClean="0">
                <a:solidFill>
                  <a:srgbClr val="000000"/>
                </a:solidFill>
              </a:rPr>
              <a:t>г. </a:t>
            </a:r>
            <a:r>
              <a:rPr lang="ru-RU" dirty="0">
                <a:solidFill>
                  <a:srgbClr val="000000"/>
                </a:solidFill>
              </a:rPr>
              <a:t>после прорыва тепловой сети в Красносельском районе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Санкт-Петербурга </a:t>
            </a:r>
            <a:r>
              <a:rPr lang="ru-RU" dirty="0">
                <a:solidFill>
                  <a:srgbClr val="000000"/>
                </a:solidFill>
              </a:rPr>
              <a:t>по адресу: 2-я Комсомольская улица, д. 49, были выбиты окна одной из квартир, в результате полученных термических ожогов скончалась женщина. Подобная трагедия произошла в 2018 г., когда горячая вода из теплосети залила подвал дома на Измайловском проспекте, д. 20, где находилось кафе «Типичный Питер», и погибли два посетителя в результате термических ожогов.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	</a:t>
            </a:r>
            <a:endParaRPr lang="ru-RU" dirty="0" smtClean="0"/>
          </a:p>
          <a:p>
            <a:pPr algn="just"/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97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006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Один </a:t>
            </a:r>
            <a:r>
              <a:rPr lang="ru-RU" dirty="0">
                <a:solidFill>
                  <a:srgbClr val="000000"/>
                </a:solidFill>
              </a:rPr>
              <a:t>из последних широко освещённых инцидентов прорыва трубопровода горячей воды произошел 15.05.2024 по адресу: Санкт-Петербург, ул. Ярослава Гашека, возле д. 21, когда 7 легковых автомобилей оказались 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горячей воде. Без теплоснабжения и горячего водоснабжения 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остались </a:t>
            </a:r>
            <a:r>
              <a:rPr lang="ru-RU" dirty="0">
                <a:solidFill>
                  <a:srgbClr val="000000"/>
                </a:solidFill>
              </a:rPr>
              <a:t>7 многоэтажных домов.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26.11.2024 по адресу: Санкт-Петербург, ул. Маршала Захарова, д. 48, корп. 2, произошел инцидент на тепловых сетях, в результате которого пострадали три человека, получив термические ожоги горячей водой нижних конечностей 1, 2, 3 степени.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19.12.2024 по адресу: Санкт-Петербург, ул. Турку д.20, произошел инцидент на тепловых сетях, в результате которого пострадали четыре человека, получив термические ожоги горячей водой, из них трое – дети.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/>
              <a:t>	</a:t>
            </a:r>
            <a:endParaRPr lang="ru-RU" sz="1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8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4209" y="1554728"/>
            <a:ext cx="83529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	Инспекторским </a:t>
            </a:r>
            <a:r>
              <a:rPr lang="ru-RU" dirty="0">
                <a:solidFill>
                  <a:srgbClr val="000000"/>
                </a:solidFill>
              </a:rPr>
              <a:t>составом отдела проводятся внеплановые проверки, согласованные с прокуратурой, в связи с выявлением соответствия объекта контроля параметрам, утвержденным индикаторами риска нарушения обязательных требований, или отклонения объекта контроля от таких параметров. </a:t>
            </a:r>
            <a:endParaRPr lang="ru-RU" dirty="0" smtClean="0">
              <a:solidFill>
                <a:srgbClr val="000000"/>
              </a:solidFill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	Перечень </a:t>
            </a:r>
            <a:r>
              <a:rPr lang="ru-RU" dirty="0">
                <a:solidFill>
                  <a:srgbClr val="000000"/>
                </a:solidFill>
              </a:rPr>
              <a:t>индикаторов риска нарушения обязательных требований, используемых при осуществлении Федеральной службой по экологическому, технологическому и атомному надзору и ее территориальными органами федерального государственного надзора в области промышленной безопасности, утвержден приказом </a:t>
            </a:r>
            <a:r>
              <a:rPr lang="ru-RU" dirty="0" err="1">
                <a:solidFill>
                  <a:srgbClr val="000000"/>
                </a:solidFill>
              </a:rPr>
              <a:t>Ростехнадзора</a:t>
            </a:r>
            <a:r>
              <a:rPr lang="ru-RU" dirty="0">
                <a:solidFill>
                  <a:srgbClr val="000000"/>
                </a:solidFill>
              </a:rPr>
              <a:t> от 23.11.2021 № 397. </a:t>
            </a:r>
            <a:endParaRPr lang="ru-RU" sz="1200" dirty="0" smtClean="0">
              <a:latin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2023 г. и в 2024 г. проведены, соответственно, 3 и 4 контрольно-надзорных мероприятия, выявлено 29 и 49 нарушений требований промышленной безопасности, выданы предписания об устранении выявленных </a:t>
            </a:r>
            <a:r>
              <a:rPr lang="ru-RU" dirty="0" smtClean="0">
                <a:solidFill>
                  <a:srgbClr val="000000"/>
                </a:solidFill>
              </a:rPr>
              <a:t>нарушений. К </a:t>
            </a:r>
            <a:r>
              <a:rPr lang="ru-RU" dirty="0">
                <a:solidFill>
                  <a:srgbClr val="000000"/>
                </a:solidFill>
              </a:rPr>
              <a:t>административной ответственности привлечены виновные </a:t>
            </a:r>
            <a:r>
              <a:rPr lang="ru-RU" dirty="0" smtClean="0">
                <a:solidFill>
                  <a:srgbClr val="000000"/>
                </a:solidFill>
              </a:rPr>
              <a:t>лица.</a:t>
            </a:r>
            <a:r>
              <a:rPr lang="ru-RU" sz="1200" dirty="0" smtClean="0">
                <a:latin typeface="Times New Roman"/>
              </a:rPr>
              <a:t/>
            </a:r>
            <a:br>
              <a:rPr lang="ru-RU" sz="1200" dirty="0" smtClean="0">
                <a:latin typeface="Times New Roman"/>
              </a:rPr>
            </a:br>
            <a:r>
              <a:rPr lang="ru-RU" sz="1200" dirty="0" smtClean="0">
                <a:latin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2023 г. служащими отдела принято участие в работе </a:t>
            </a:r>
            <a:r>
              <a:rPr lang="ru-RU">
                <a:solidFill>
                  <a:srgbClr val="000000"/>
                </a:solidFill>
              </a:rPr>
              <a:t>более </a:t>
            </a:r>
            <a:r>
              <a:rPr lang="ru-RU" smtClean="0">
                <a:solidFill>
                  <a:srgbClr val="000000"/>
                </a:solidFill>
              </a:rPr>
              <a:t/>
            </a:r>
            <a:br>
              <a:rPr lang="ru-RU" smtClean="0">
                <a:solidFill>
                  <a:srgbClr val="000000"/>
                </a:solidFill>
              </a:rPr>
            </a:br>
            <a:r>
              <a:rPr lang="ru-RU" smtClean="0">
                <a:solidFill>
                  <a:srgbClr val="000000"/>
                </a:solidFill>
              </a:rPr>
              <a:t>260 </a:t>
            </a:r>
            <a:r>
              <a:rPr lang="ru-RU" dirty="0">
                <a:solidFill>
                  <a:srgbClr val="000000"/>
                </a:solidFill>
              </a:rPr>
              <a:t>комиссий по готовности трубопроводов тепловых сетей к </a:t>
            </a:r>
            <a:r>
              <a:rPr lang="ru-RU">
                <a:solidFill>
                  <a:srgbClr val="000000"/>
                </a:solidFill>
              </a:rPr>
              <a:t>вводу </a:t>
            </a:r>
            <a:r>
              <a:rPr lang="ru-RU" smtClean="0">
                <a:solidFill>
                  <a:srgbClr val="000000"/>
                </a:solidFill>
              </a:rPr>
              <a:t/>
            </a:r>
            <a:br>
              <a:rPr lang="ru-RU" smtClean="0">
                <a:solidFill>
                  <a:srgbClr val="000000"/>
                </a:solidFill>
              </a:rPr>
            </a:br>
            <a:r>
              <a:rPr lang="ru-RU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эксплуатацию, в 2024 году – более 200 комиссий. </a:t>
            </a:r>
          </a:p>
        </p:txBody>
      </p:sp>
    </p:spTree>
    <p:extLst>
      <p:ext uri="{BB962C8B-B14F-4D97-AF65-F5344CB8AC3E}">
        <p14:creationId xmlns:p14="http://schemas.microsoft.com/office/powerpoint/2010/main" val="23709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4209" y="1554728"/>
            <a:ext cx="835292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	Основными </a:t>
            </a:r>
            <a:r>
              <a:rPr lang="ru-RU" dirty="0">
                <a:solidFill>
                  <a:srgbClr val="000000"/>
                </a:solidFill>
              </a:rPr>
              <a:t>причинами инцидентов являются: </a:t>
            </a:r>
            <a:endParaRPr lang="ru-RU" dirty="0" smtClean="0">
              <a:solidFill>
                <a:srgbClr val="000000"/>
              </a:solidFill>
            </a:endParaRPr>
          </a:p>
          <a:p>
            <a:pPr indent="448310" algn="just"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-  </a:t>
            </a:r>
            <a:r>
              <a:rPr lang="ru-RU" dirty="0" smtClean="0">
                <a:solidFill>
                  <a:srgbClr val="000000"/>
                </a:solidFill>
              </a:rPr>
              <a:t>высокая </a:t>
            </a:r>
            <a:r>
              <a:rPr lang="ru-RU" dirty="0">
                <a:solidFill>
                  <a:srgbClr val="000000"/>
                </a:solidFill>
              </a:rPr>
              <a:t>изношенность трубопроводов тепловых сетей, </a:t>
            </a: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dirty="0" smtClean="0">
                <a:solidFill>
                  <a:srgbClr val="000000"/>
                </a:solidFill>
              </a:rPr>
              <a:t> неэффективные </a:t>
            </a:r>
            <a:r>
              <a:rPr lang="ru-RU" dirty="0">
                <a:solidFill>
                  <a:srgbClr val="000000"/>
                </a:solidFill>
              </a:rPr>
              <a:t>методы диагностики технического состояния оборудования, </a:t>
            </a: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-  </a:t>
            </a:r>
            <a:r>
              <a:rPr lang="ru-RU" dirty="0">
                <a:solidFill>
                  <a:srgbClr val="000000"/>
                </a:solidFill>
              </a:rPr>
              <a:t>недофинансирование ремонтных кампаний. </a:t>
            </a: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	</a:t>
            </a: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Низкие </a:t>
            </a:r>
            <a:r>
              <a:rPr lang="ru-RU" dirty="0">
                <a:solidFill>
                  <a:srgbClr val="000000"/>
                </a:solidFill>
              </a:rPr>
              <a:t>темпы перекладки и высокий износ 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напрямую влияют на количество инцидентов на тепловых сетях.</a:t>
            </a: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	</a:t>
            </a: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Для </a:t>
            </a:r>
            <a:r>
              <a:rPr lang="ru-RU" dirty="0">
                <a:solidFill>
                  <a:srgbClr val="000000"/>
                </a:solidFill>
              </a:rPr>
              <a:t>повышения качества и надежности теплоснабжения необходимо увеличить темпы работ по замене изношенных трубопроводов тепловых сетей. </a:t>
            </a: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</a:rPr>
              <a:t>	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079990" y="3500441"/>
            <a:ext cx="6984023" cy="960437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СПАСИБО ЗА ВНИМАНИЕ</a:t>
            </a:r>
          </a:p>
        </p:txBody>
      </p:sp>
      <p:pic>
        <p:nvPicPr>
          <p:cNvPr id="10243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60" y="1550991"/>
            <a:ext cx="1632438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Номер слайда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D6356EEF-8E23-42BB-947F-3148FE5C27A0}" type="slidenum">
              <a:rPr lang="ru-RU" altLang="ru-RU" sz="1200" smtClean="0">
                <a:solidFill>
                  <a:srgbClr val="898989"/>
                </a:solidFill>
              </a:rPr>
              <a:pPr/>
              <a:t>17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4" y="1700810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4783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	</a:t>
            </a:r>
            <a:r>
              <a:rPr lang="ru-RU" dirty="0">
                <a:solidFill>
                  <a:srgbClr val="000000"/>
                </a:solidFill>
              </a:rPr>
              <a:t>Федеральный закон «О промышленной безопасности опасных производственных объектов»  от 21 июля 1997 г.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№ 116-ФЗ (далее – ФЗ № 116) определяет правовые, экономические и социальные основы обеспечения безопасной эксплуатации опасных производственных объектов и направлен на предупреждение аварий и обеспечение готовности организаций, эксплуатирующих опасные производственные объекты (далее – ОПО) юридических лиц и индивидуальных предпринимателей к локализации и ликвидации последствий указанных аварий. 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ФЗ № 116 определяет понятия:</a:t>
            </a:r>
            <a:endParaRPr lang="ru-RU" sz="12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</a:rPr>
              <a:t>авария</a:t>
            </a:r>
            <a:r>
              <a:rPr lang="ru-RU" dirty="0">
                <a:solidFill>
                  <a:srgbClr val="000000"/>
                </a:solidFill>
              </a:rPr>
              <a:t> – разрушение сооружений и (или) технических устройств, применяемых на опасном производственном объекте, неконтролируемые взрыв и (или) выброс опасных </a:t>
            </a:r>
            <a:r>
              <a:rPr lang="ru-RU" dirty="0" smtClean="0">
                <a:solidFill>
                  <a:srgbClr val="000000"/>
                </a:solidFill>
              </a:rPr>
              <a:t>веществ;</a:t>
            </a:r>
            <a:endParaRPr lang="en-US" dirty="0">
              <a:solidFill>
                <a:srgbClr val="000000"/>
              </a:solidFill>
            </a:endParaRPr>
          </a:p>
          <a:p>
            <a:pPr indent="449580" algn="just">
              <a:spcAft>
                <a:spcPts val="0"/>
              </a:spcAft>
            </a:pPr>
            <a:r>
              <a:rPr lang="ru-RU" u="sng" dirty="0" smtClean="0">
                <a:solidFill>
                  <a:srgbClr val="000000"/>
                </a:solidFill>
              </a:rPr>
              <a:t>инцидент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– отказ или повреждение технических устройств, применяемых на опасном производственном объекте, отклонение от установленного режима технологического процесса.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4"/>
            <a:ext cx="76683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ru-RU" dirty="0" smtClean="0"/>
              <a:t>	</a:t>
            </a:r>
            <a:r>
              <a:rPr lang="ru-RU" dirty="0">
                <a:solidFill>
                  <a:srgbClr val="000000"/>
                </a:solidFill>
              </a:rPr>
              <a:t>В соответствии с федеральными нормами и правилами в области промышленной безопасности «Правила промышленной безопасности при использовании оборудования, работающего под избыточным давлением», утвержденными приказом Федеральной службы по экологическому, технологическому и атомному надзору 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от 15 декабря 2020 года № 536 (далее – ФНП), к инциденту при эксплуатации оборудования под давлением (тепловых сетей) на ОПО следует относить: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- образование </a:t>
            </a:r>
            <a:r>
              <a:rPr lang="ru-RU" dirty="0" err="1">
                <a:solidFill>
                  <a:srgbClr val="000000"/>
                </a:solidFill>
              </a:rPr>
              <a:t>выпучин</a:t>
            </a:r>
            <a:r>
              <a:rPr lang="ru-RU" dirty="0">
                <a:solidFill>
                  <a:srgbClr val="000000"/>
                </a:solidFill>
              </a:rPr>
              <a:t> и вмятин на стенках оборудования под давлением и (или) его основных элементов, трещин и свищей в основном металле и (или) в сварных соединениях оборудования под давлением и (или) его основных элементов</a:t>
            </a:r>
            <a:r>
              <a:rPr lang="ru-RU" dirty="0" smtClean="0">
                <a:solidFill>
                  <a:srgbClr val="000000"/>
                </a:solidFill>
              </a:rPr>
              <a:t>;</a:t>
            </a:r>
            <a:endParaRPr lang="en-US" sz="1200" dirty="0" smtClean="0"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- </a:t>
            </a:r>
            <a:r>
              <a:rPr lang="ru-RU" dirty="0">
                <a:solidFill>
                  <a:srgbClr val="000000"/>
                </a:solidFill>
              </a:rPr>
              <a:t>повреждения и разрывы отдельных деталей, труб или узлов основных элементов, не приведшие к аварии оборудования под давлением, но вызвавшие необходимость его остановки (прекращения работы) для проведения ремонта или замены поврежденного участка (детали, узла) основного элемента оборудования.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56012"/>
            <a:ext cx="82089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К </a:t>
            </a:r>
            <a:r>
              <a:rPr lang="ru-RU" dirty="0">
                <a:solidFill>
                  <a:srgbClr val="000000"/>
                </a:solidFill>
              </a:rPr>
              <a:t>основным элементам оборудования, в соответствии 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с ФНП, относятся элементы, выдерживающие воздействие давления и температуры рабочей среды, а также иные элементы, обеспечивающие выполнение основных функций оборудования, в состав которого они включены согласно проекту, в том числе в целях обеспечения требований ФНП к основным элементам (частям) трубопровода (тепловой сети):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 	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- сборочные единицы, изготовленные в условиях организации-изготовителя, предназначенные для выполнения одной из основных функций трубопровода, включая прямолинейные и изогнутые участки, коллекторы, а также фасонные детали, обеспечивающие изменение направления, слияние или деление, расширение или сужение потока рабочей среды (далее – основные элементы трубопровода).</a:t>
            </a:r>
            <a:endParaRPr lang="ru-RU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	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352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6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ru-RU" dirty="0"/>
              <a:t>	</a:t>
            </a:r>
            <a:r>
              <a:rPr lang="ru-RU" dirty="0">
                <a:solidFill>
                  <a:srgbClr val="000000"/>
                </a:solidFill>
              </a:rPr>
              <a:t>Не реже одного раза в квартал в территориальный орган федерального органа исполнительной власти в области промышленной безопасности, на территории деятельности которого располагается эксплуатируемый объект, направляется информация о произошедших инцидентах, в которой указывается: количество инцидентов; характер инцидентов; анализ причин возникновения инцидентов; принятые меры по устранению причин возникновения </a:t>
            </a:r>
            <a:r>
              <a:rPr lang="ru-RU" dirty="0" smtClean="0">
                <a:solidFill>
                  <a:srgbClr val="000000"/>
                </a:solidFill>
              </a:rPr>
              <a:t>инцидентов.</a:t>
            </a:r>
            <a:endParaRPr lang="en-US" sz="1200" dirty="0" smtClean="0">
              <a:latin typeface="Times New Roman"/>
            </a:endParaRPr>
          </a:p>
          <a:p>
            <a:pPr indent="448310" algn="just"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Территориальные </a:t>
            </a:r>
            <a:r>
              <a:rPr lang="ru-RU" dirty="0">
                <a:solidFill>
                  <a:srgbClr val="000000"/>
                </a:solidFill>
              </a:rPr>
              <a:t>органы федерального органа исполнительной власти в области промышленной безопасности в процессе проведения надзорной деятельности осуществляют контроль учета инцидентов, проверку правильности проведения расследований инцидентов на опасных производственных объектах, а также проверку достаточности мер, принимаемых по результатам таких расследований, и контролируют выполнение запланированных профилактических мероприятий.</a:t>
            </a: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6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ru-RU" dirty="0"/>
              <a:t>	</a:t>
            </a:r>
            <a:r>
              <a:rPr lang="ru-RU" dirty="0">
                <a:solidFill>
                  <a:srgbClr val="000000"/>
                </a:solidFill>
              </a:rPr>
              <a:t>В Отдел по надзору за оборудованием, работающим под давлением, ежедневно поступает и анализируется информация об инцидентах при эксплуатации трубопроводов тепловых сетей на территории Санкт-Петербурга и Ленинградской области, имеющих признаки ОПО. В дальнейшем сведения проверяются на правильность проведения расследований инцидентов на ОПО и определяется достаточность мер, принимаемых по результатам расследований, с обеспечением контроля выполнения запланированных профилактических </a:t>
            </a:r>
            <a:r>
              <a:rPr lang="ru-RU" dirty="0" smtClean="0">
                <a:solidFill>
                  <a:srgbClr val="000000"/>
                </a:solidFill>
              </a:rPr>
              <a:t>мероприятий.</a:t>
            </a:r>
            <a:endParaRPr lang="en-US" sz="1200" dirty="0" smtClean="0">
              <a:latin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</a:rPr>
              <a:t>	</a:t>
            </a:r>
            <a:endParaRPr lang="en-US" sz="1200" dirty="0" smtClean="0">
              <a:solidFill>
                <a:srgbClr val="000000"/>
              </a:solidFill>
              <a:latin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По </a:t>
            </a:r>
            <a:r>
              <a:rPr lang="ru-RU" dirty="0">
                <a:solidFill>
                  <a:srgbClr val="000000"/>
                </a:solidFill>
              </a:rPr>
              <a:t>результатам рассмотрения сообщений об инцидентах объявляются предостережения о недопустимости нарушения обязательных требований. В случаях, установленных требованиями действующего законодательства, производится подготовка и направление в органы прокуратуры заявлений о согласовании внеплановых проверок (по индикатору риска -  поступление в территориальный орган </a:t>
            </a:r>
            <a:r>
              <a:rPr lang="ru-RU" dirty="0" err="1">
                <a:solidFill>
                  <a:srgbClr val="000000"/>
                </a:solidFill>
              </a:rPr>
              <a:t>Ростехнадзора</a:t>
            </a:r>
            <a:r>
              <a:rPr lang="ru-RU" dirty="0">
                <a:solidFill>
                  <a:srgbClr val="000000"/>
                </a:solidFill>
              </a:rPr>
              <a:t> информации о трех и более инцидентах, произошедших на ОПО в течение одного календарного года).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84861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spcAft>
                <a:spcPts val="0"/>
              </a:spcAft>
            </a:pPr>
            <a:r>
              <a:rPr lang="ru-RU" dirty="0"/>
              <a:t>	</a:t>
            </a:r>
            <a:r>
              <a:rPr lang="ru-RU" dirty="0">
                <a:solidFill>
                  <a:srgbClr val="000000"/>
                </a:solidFill>
              </a:rPr>
              <a:t>Системная работа способствует планомерному снижению количества инцидентов. </a:t>
            </a: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</a:t>
            </a:r>
            <a:endParaRPr lang="en-US" dirty="0" smtClean="0">
              <a:solidFill>
                <a:srgbClr val="000000"/>
              </a:solidFill>
            </a:endParaRPr>
          </a:p>
          <a:p>
            <a:pPr indent="44831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Ежеквартально </a:t>
            </a:r>
            <a:r>
              <a:rPr lang="ru-RU" dirty="0">
                <a:solidFill>
                  <a:srgbClr val="000000"/>
                </a:solidFill>
              </a:rPr>
              <a:t>у заместителя руководителя проводятся совещания с поднадзорными организациями, эксплуатирующими тепловые сети, об уровне безопасности на опасных производственных объектах, с подробным анализом произошедших инцидентов и  причин.</a:t>
            </a: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</a:rPr>
              <a:t>	</a:t>
            </a:r>
            <a:endParaRPr lang="en-US" dirty="0" smtClean="0">
              <a:solidFill>
                <a:srgbClr val="000000"/>
              </a:solidFill>
            </a:endParaRPr>
          </a:p>
          <a:p>
            <a:pPr indent="44831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ru-RU" dirty="0" smtClean="0">
                <a:solidFill>
                  <a:srgbClr val="000000"/>
                </a:solidFill>
              </a:rPr>
              <a:t>В </a:t>
            </a:r>
            <a:r>
              <a:rPr lang="ru-RU" dirty="0">
                <a:solidFill>
                  <a:srgbClr val="000000"/>
                </a:solidFill>
              </a:rPr>
              <a:t>Управлении организовано взаимодействие </a:t>
            </a:r>
            <a:r>
              <a:rPr lang="ru-RU" dirty="0" smtClean="0">
                <a:solidFill>
                  <a:srgbClr val="000000"/>
                </a:solidFill>
              </a:rPr>
              <a:t>с </a:t>
            </a:r>
            <a:r>
              <a:rPr lang="ru-RU" dirty="0">
                <a:solidFill>
                  <a:srgbClr val="000000"/>
                </a:solidFill>
              </a:rPr>
              <a:t>руководителями ведущих теплоснабжающих и </a:t>
            </a:r>
            <a:r>
              <a:rPr lang="ru-RU" dirty="0" err="1">
                <a:solidFill>
                  <a:srgbClr val="000000"/>
                </a:solidFill>
              </a:rPr>
              <a:t>теплосетевых</a:t>
            </a:r>
            <a:r>
              <a:rPr lang="ru-RU" dirty="0">
                <a:solidFill>
                  <a:srgbClr val="000000"/>
                </a:solidFill>
              </a:rPr>
              <a:t> организаций Санкт-Петербурга. Руководитель Управления на регулярной основе проводит совещания с руководителями ведущих теплоснабжающих и </a:t>
            </a:r>
            <a:r>
              <a:rPr lang="ru-RU" dirty="0" err="1">
                <a:solidFill>
                  <a:srgbClr val="000000"/>
                </a:solidFill>
              </a:rPr>
              <a:t>теплосетевых</a:t>
            </a:r>
            <a:r>
              <a:rPr lang="ru-RU" dirty="0">
                <a:solidFill>
                  <a:srgbClr val="000000"/>
                </a:solidFill>
              </a:rPr>
              <a:t> организаций Санкт-Петербурга по вопросам повышения эффективности работы по соблюдению требований промышленной безопасности на тепловых сетях.</a:t>
            </a:r>
            <a:endParaRPr lang="ru-RU" sz="1200" dirty="0">
              <a:latin typeface="Times New Roman"/>
              <a:ea typeface="Times New Roman"/>
            </a:endParaRPr>
          </a:p>
          <a:p>
            <a:pPr indent="448310" algn="just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4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16632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58"/>
            <a:ext cx="7344814" cy="1053161"/>
          </a:xfrm>
        </p:spPr>
        <p:txBody>
          <a:bodyPr anchor="t">
            <a:no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Инциденты при эксплуатации тепловых сетей </a:t>
            </a:r>
            <a:br>
              <a:rPr lang="ru-RU" sz="1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опасных производственных объектах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24980"/>
              </p:ext>
            </p:extLst>
          </p:nvPr>
        </p:nvGraphicFramePr>
        <p:xfrm>
          <a:off x="359534" y="1772816"/>
          <a:ext cx="8172907" cy="1634508"/>
        </p:xfrm>
        <a:graphic>
          <a:graphicData uri="http://schemas.openxmlformats.org/drawingml/2006/table">
            <a:tbl>
              <a:tblPr/>
              <a:tblGrid>
                <a:gridCol w="4088282"/>
                <a:gridCol w="797101"/>
                <a:gridCol w="797101"/>
                <a:gridCol w="855833"/>
                <a:gridCol w="876145"/>
                <a:gridCol w="758445"/>
              </a:tblGrid>
              <a:tr h="432048"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Arial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2020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2021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2022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Lato" pitchFamily="34" charset="0"/>
                        </a:rPr>
                        <a:t>2023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Lato" pitchFamily="34" charset="0"/>
                        </a:rPr>
                        <a:t>2024 г.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395903"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pitchFamily="34" charset="0"/>
                        </a:rPr>
                        <a:t>Количество инцидентов за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pitchFamily="34" charset="0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551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623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289</a:t>
                      </a:r>
                      <a:endParaRPr lang="ru-RU" sz="1200" b="1" dirty="0"/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73</a:t>
                      </a:r>
                      <a:endParaRPr lang="ru-RU" sz="1200" b="1" dirty="0"/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11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cs typeface="Arial" pitchFamily="34" charset="0"/>
                        </a:rPr>
                        <a:t>Динамика (в сравнении с предыдущим годом)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pitchFamily="34" charset="0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- 49 %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- 31 %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+ 13 %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53%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- 75 %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066355"/>
              </p:ext>
            </p:extLst>
          </p:nvPr>
        </p:nvGraphicFramePr>
        <p:xfrm>
          <a:off x="395537" y="3933056"/>
          <a:ext cx="8136903" cy="1817388"/>
        </p:xfrm>
        <a:graphic>
          <a:graphicData uri="http://schemas.openxmlformats.org/drawingml/2006/table">
            <a:tbl>
              <a:tblPr/>
              <a:tblGrid>
                <a:gridCol w="4608512"/>
                <a:gridCol w="880254"/>
                <a:gridCol w="978621"/>
                <a:gridCol w="832808"/>
                <a:gridCol w="836708"/>
              </a:tblGrid>
              <a:tr h="432048"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itchFamily="34" charset="0"/>
                        <a:cs typeface="Arial" pitchFamily="34" charset="0"/>
                      </a:endParaRP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2020 - 2021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Arial" pitchFamily="34" charset="0"/>
                        </a:rPr>
                        <a:t>2021  - 2022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Lato" pitchFamily="34" charset="0"/>
                        </a:rPr>
                        <a:t>2022 - 2023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itchFamily="34" charset="0"/>
                          <a:cs typeface="Lato" pitchFamily="34" charset="0"/>
                        </a:rPr>
                        <a:t>2023 - 2024 </a:t>
                      </a:r>
                    </a:p>
                  </a:txBody>
                  <a:tcPr marL="9445" marR="9445" marT="8718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311672">
                <a:tc>
                  <a:txBody>
                    <a:bodyPr/>
                    <a:lstStyle>
                      <a:lvl1pPr marL="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46428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9285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3928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85710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32137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78565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24992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571419" algn="l" defTabSz="892855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 Light" pitchFamily="34" charset="0"/>
                          <a:ea typeface="+mn-ea"/>
                          <a:cs typeface="Arial" pitchFamily="34" charset="0"/>
                        </a:rPr>
                        <a:t>Количество инцидентов во время прохождения осенне-зимнего периода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pitchFamily="34" charset="0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506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11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 Light" pitchFamily="34" charset="0"/>
                          <a:ea typeface="+mn-ea"/>
                          <a:cs typeface="Arial" pitchFamily="34" charset="0"/>
                        </a:rPr>
                        <a:t>Динамика (в сравнении с предыдущим периодом)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itchFamily="34" charset="0"/>
                        <a:cs typeface="Arial" pitchFamily="34" charset="0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+ 28 %</a:t>
                      </a: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- 8 %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- 78 %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00" marR="78000" marT="72015" marB="720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9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277100" cy="960438"/>
          </a:xfrm>
        </p:spPr>
        <p:txBody>
          <a:bodyPr/>
          <a:lstStyle/>
          <a:p>
            <a:pPr algn="l"/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Инциденты при эксплуатации тепловых сетей </a:t>
            </a: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на </a:t>
            </a:r>
            <a:r>
              <a:rPr lang="ru-RU" altLang="ru-RU" sz="16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опасных производственных объектах</a:t>
            </a:r>
            <a:endParaRPr lang="ru-RU" altLang="ru-RU" sz="1600" dirty="0" smtClean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819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Прямоугольник 89"/>
          <p:cNvSpPr>
            <a:spLocks noChangeArrowheads="1"/>
          </p:cNvSpPr>
          <p:nvPr/>
        </p:nvSpPr>
        <p:spPr bwMode="auto">
          <a:xfrm>
            <a:off x="1748208" y="3995743"/>
            <a:ext cx="5055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05" name="Прямоугольник 111"/>
          <p:cNvSpPr>
            <a:spLocks noChangeArrowheads="1"/>
          </p:cNvSpPr>
          <p:nvPr/>
        </p:nvSpPr>
        <p:spPr bwMode="auto">
          <a:xfrm>
            <a:off x="3994639" y="32797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8212" name="Прямоугольник 58"/>
          <p:cNvSpPr>
            <a:spLocks noChangeArrowheads="1"/>
          </p:cNvSpPr>
          <p:nvPr/>
        </p:nvSpPr>
        <p:spPr bwMode="auto">
          <a:xfrm>
            <a:off x="4352196" y="3432175"/>
            <a:ext cx="56710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endParaRPr lang="ru-RU" altLang="ru-RU" sz="1400">
              <a:solidFill>
                <a:srgbClr val="0068AB"/>
              </a:solidFill>
              <a:latin typeface="a_PlakatTitul" charset="-52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>
                <a:solidFill>
                  <a:srgbClr val="0068AB"/>
                </a:solidFill>
                <a:latin typeface="a_PlakatTitul" charset="-52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1592" y="1370062"/>
            <a:ext cx="7668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4" y="1595086"/>
            <a:ext cx="8280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	Статья 9 ФЗ № 116 вменяет в обязанность эксплуатирующей организации анализировать причины возникновения инцидентов на опасных производственных объектах, принимать меры по устранению указанных причин и профилактике подобных инцидентов. </a:t>
            </a:r>
          </a:p>
          <a:p>
            <a:pPr algn="just">
              <a:spcAft>
                <a:spcPts val="0"/>
              </a:spcAft>
            </a:pPr>
            <a:r>
              <a:rPr lang="ru-RU" dirty="0"/>
              <a:t>	Статья 17.1 ФЗ № 116 предусматривает ответственность эксплуатирующей организации за причинение вреда жизни или здоровью граждан в результате инцидента  на опасном производственном объекте в виде выплаты компенсации в счет возмещения вреда.</a:t>
            </a:r>
          </a:p>
          <a:p>
            <a:pPr algn="just">
              <a:spcAft>
                <a:spcPts val="0"/>
              </a:spcAft>
            </a:pPr>
            <a:r>
              <a:rPr lang="ru-RU" dirty="0"/>
              <a:t>	</a:t>
            </a:r>
            <a:endParaRPr lang="en-US" dirty="0" smtClean="0"/>
          </a:p>
          <a:p>
            <a:pPr algn="just">
              <a:spcAft>
                <a:spcPts val="0"/>
              </a:spcAft>
            </a:pPr>
            <a:r>
              <a:rPr lang="en-US" dirty="0"/>
              <a:t>	</a:t>
            </a:r>
            <a:r>
              <a:rPr lang="ru-RU" dirty="0" smtClean="0"/>
              <a:t>Порядок </a:t>
            </a:r>
            <a:r>
              <a:rPr lang="ru-RU" dirty="0"/>
              <a:t>действий в случаях аварии или инцидента при эксплуатации оборудования под давлением регламентирован требованием  ФНП.</a:t>
            </a:r>
          </a:p>
          <a:p>
            <a:pPr algn="just">
              <a:spcAft>
                <a:spcPts val="0"/>
              </a:spcAft>
            </a:pPr>
            <a:r>
              <a:rPr lang="ru-RU" dirty="0"/>
              <a:t>	Проведение технического расследования причин инцидентов на опасных производственных объектах, их учет и анализ регламентирован Порядком проведения технического расследования причин аварий, инцидентов и случаев утраты взрывчатых материалов промышленного назначения, утвержденным приказом Федеральной службы по экологическому, технологическому и атомному надзору от 08.12.2020 № 503.</a:t>
            </a:r>
          </a:p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38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 СЗУ">
      <a:dk1>
        <a:srgbClr val="0D75BA"/>
      </a:dk1>
      <a:lt1>
        <a:sysClr val="window" lastClr="FFFFFF"/>
      </a:lt1>
      <a:dk2>
        <a:srgbClr val="0D75BA"/>
      </a:dk2>
      <a:lt2>
        <a:srgbClr val="B0B0B0"/>
      </a:lt2>
      <a:accent1>
        <a:srgbClr val="3498DB"/>
      </a:accent1>
      <a:accent2>
        <a:srgbClr val="D61C35"/>
      </a:accent2>
      <a:accent3>
        <a:srgbClr val="22BA59"/>
      </a:accent3>
      <a:accent4>
        <a:srgbClr val="ED9A00"/>
      </a:accent4>
      <a:accent5>
        <a:srgbClr val="1DD6B7"/>
      </a:accent5>
      <a:accent6>
        <a:srgbClr val="D61D7D"/>
      </a:accent6>
      <a:hlink>
        <a:srgbClr val="002060"/>
      </a:hlink>
      <a:folHlink>
        <a:srgbClr val="800080"/>
      </a:folHlink>
    </a:clrScheme>
    <a:fontScheme name="Основной текст на белом фоне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216</Words>
  <Application>Microsoft Office PowerPoint</Application>
  <PresentationFormat>Экран (4:3)</PresentationFormat>
  <Paragraphs>284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1_Тема Office</vt:lpstr>
      <vt:lpstr>2_Тема Office</vt:lpstr>
      <vt:lpstr>Тема Office</vt:lpstr>
      <vt:lpstr> ИНЦИДЕНТЫ 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Инциденты при эксплуатации тепловых сетей  на опасных производственных объектах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СЕВЕРО-ЗАПАДНОГО УПРАВЛЕНИЯ РОСТЕХНАДЗОРА (отдел) ЗА 12 МЕСЯЦЕВ 2018 ГОДА</dc:title>
  <dc:creator>Синицына Л.Н.</dc:creator>
  <cp:lastModifiedBy>Владимирова Светлана Алексеевна</cp:lastModifiedBy>
  <cp:revision>225</cp:revision>
  <cp:lastPrinted>2025-02-11T11:27:12Z</cp:lastPrinted>
  <dcterms:created xsi:type="dcterms:W3CDTF">2019-02-13T13:05:11Z</dcterms:created>
  <dcterms:modified xsi:type="dcterms:W3CDTF">2025-02-12T11:15:05Z</dcterms:modified>
</cp:coreProperties>
</file>